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EA548-6C87-4E53-AA8A-A4090DB22862}" type="datetimeFigureOut">
              <a:rPr lang="en-US" smtClean="0"/>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B9AD2-53B2-4DEC-8CB4-887B48B193D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https://en.wikipedia.org/wiki/Fall_of_Mosul</a:t>
            </a:r>
          </a:p>
          <a:p>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http://www.bastillepost.com/hongkong/article/2786546?variant=zh-tw</a:t>
            </a:r>
          </a:p>
          <a:p>
            <a:r>
              <a:rPr lang="en-US" dirty="0" smtClean="0"/>
              <a:t>http://www.cnn.com/2018/01/19/health/michael-phelps-depression/index.html</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B17AC-590A-486A-BCD5-EC0DF4BA0E4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17AC-590A-486A-BCD5-EC0DF4BA0E4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17AC-590A-486A-BCD5-EC0DF4BA0E4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17AC-590A-486A-BCD5-EC0DF4BA0E4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B17AC-590A-486A-BCD5-EC0DF4BA0E4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B17AC-590A-486A-BCD5-EC0DF4BA0E4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B17AC-590A-486A-BCD5-EC0DF4BA0E4B}"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B17AC-590A-486A-BCD5-EC0DF4BA0E4B}"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17AC-590A-486A-BCD5-EC0DF4BA0E4B}"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17AC-590A-486A-BCD5-EC0DF4BA0E4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17AC-590A-486A-BCD5-EC0DF4BA0E4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ACC77-3141-4BC9-B704-6ED7528FF9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17AC-590A-486A-BCD5-EC0DF4BA0E4B}" type="datetimeFigureOut">
              <a:rPr lang="en-US" smtClean="0"/>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ACC77-3141-4BC9-B704-6ED7528FF9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2130315"/>
            <a:ext cx="9144000" cy="1471731"/>
          </a:xfrm>
        </p:spPr>
        <p:txBody>
          <a:bodyPr>
            <a:normAutofit fontScale="90000"/>
          </a:bodyPr>
          <a:lstStyle/>
          <a:p>
            <a:r>
              <a:rPr lang="zh-TW" altLang="en-US" sz="5000" dirty="0">
                <a:latin typeface="HanWang WeiBeiMedium-Gb5" pitchFamily="2" charset="-120"/>
                <a:ea typeface="HanWang WeiBeiMedium-Gb5" pitchFamily="2" charset="-120"/>
              </a:rPr>
              <a:t>對半心人的呼喚 </a:t>
            </a:r>
            <a:r>
              <a:rPr lang="en-US" altLang="zh-CN" sz="5000" dirty="0">
                <a:latin typeface="HanWang WeiBeiMedium-Gb5" pitchFamily="2" charset="-120"/>
                <a:ea typeface="HanWang WeiBeiMedium-Gb5" pitchFamily="2" charset="-120"/>
              </a:rPr>
              <a:t/>
            </a:r>
            <a:br>
              <a:rPr lang="en-US" altLang="zh-CN" sz="5000" dirty="0">
                <a:latin typeface="HanWang WeiBeiMedium-Gb5" pitchFamily="2" charset="-120"/>
                <a:ea typeface="HanWang WeiBeiMedium-Gb5" pitchFamily="2" charset="-120"/>
              </a:rPr>
            </a:br>
            <a:r>
              <a:rPr lang="en-US" altLang="zh-CN" sz="4300" b="1" dirty="0">
                <a:latin typeface="+mn-lt"/>
                <a:ea typeface="HanWang WeiBeiMedium-Gb5" pitchFamily="2" charset="-120"/>
              </a:rPr>
              <a:t>Calling for the Half-Hearted People</a:t>
            </a:r>
            <a:endParaRPr lang="en-US" dirty="0">
              <a:solidFill>
                <a:schemeClr val="tx1"/>
              </a:solidFill>
            </a:endParaRPr>
          </a:p>
        </p:txBody>
      </p:sp>
      <p:sp>
        <p:nvSpPr>
          <p:cNvPr id="3" name="Subtitle 2"/>
          <p:cNvSpPr>
            <a:spLocks noGrp="1"/>
          </p:cNvSpPr>
          <p:nvPr>
            <p:ph type="subTitle" idx="1"/>
          </p:nvPr>
        </p:nvSpPr>
        <p:spPr>
          <a:xfrm>
            <a:off x="1486114" y="4191064"/>
            <a:ext cx="6400801" cy="1752599"/>
          </a:xfrm>
        </p:spPr>
        <p:txBody>
          <a:bodyPr/>
          <a:lstStyle/>
          <a:p>
            <a:r>
              <a:rPr lang="zh-TW" altLang="en-US" sz="3600" dirty="0">
                <a:latin typeface="HanWang WeiBeiMedium-Gb5" pitchFamily="2" charset="-120"/>
                <a:ea typeface="HanWang WeiBeiMedium-Gb5" pitchFamily="2" charset="-120"/>
              </a:rPr>
              <a:t>士師記 </a:t>
            </a:r>
            <a:r>
              <a:rPr lang="en-US" altLang="zh-TW" dirty="0" smtClean="0">
                <a:latin typeface="+mn-ea"/>
              </a:rPr>
              <a:t>Judges </a:t>
            </a:r>
            <a:r>
              <a:rPr lang="en-US" dirty="0" smtClean="0"/>
              <a:t>13-16</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199350"/>
            <a:ext cx="8231866" cy="6125494"/>
          </a:xfrm>
        </p:spPr>
        <p:txBody>
          <a:bodyPr/>
          <a:lstStyle/>
          <a:p>
            <a:pPr marL="0" indent="0">
              <a:buNone/>
            </a:pPr>
            <a:r>
              <a:rPr lang="en-US" altLang="zh-TW" dirty="0" smtClean="0"/>
              <a:t>Judges 13:24–25</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24</a:t>
            </a:r>
            <a:r>
              <a:rPr lang="zh-TW" altLang="en-US" dirty="0" smtClean="0">
                <a:latin typeface="HanWang WeiBeiMedium-Gb5" pitchFamily="2" charset="-120"/>
                <a:ea typeface="HanWang WeiBeiMedium-Gb5" pitchFamily="2" charset="-120"/>
              </a:rPr>
              <a:t> 後來婦人生了一個兒子，給他起名叫參孫。孩子長大，耶和華賜福與他。</a:t>
            </a:r>
            <a:r>
              <a:rPr lang="en-US" altLang="zh-TW" baseline="30000" dirty="0" smtClean="0">
                <a:latin typeface="HanWang WeiBeiMedium-Gb5" pitchFamily="2" charset="-120"/>
                <a:ea typeface="HanWang WeiBeiMedium-Gb5" pitchFamily="2" charset="-120"/>
              </a:rPr>
              <a:t>25</a:t>
            </a:r>
            <a:r>
              <a:rPr lang="zh-TW" altLang="en-US" dirty="0" smtClean="0">
                <a:latin typeface="HanWang WeiBeiMedium-Gb5" pitchFamily="2" charset="-120"/>
                <a:ea typeface="HanWang WeiBeiMedium-Gb5" pitchFamily="2" charset="-120"/>
              </a:rPr>
              <a:t> 在瑪哈尼</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但，就是瑣拉和以實陶中間，耶和華的靈才感動他。 </a:t>
            </a:r>
          </a:p>
          <a:p>
            <a:pPr marL="0" indent="0">
              <a:buNone/>
            </a:pPr>
            <a:r>
              <a:rPr lang="en-US" baseline="30000" dirty="0" smtClean="0"/>
              <a:t>24</a:t>
            </a:r>
            <a:r>
              <a:rPr lang="en-US" dirty="0" smtClean="0"/>
              <a:t> The woman gave birth to a boy and named him Samson. He grew and the </a:t>
            </a:r>
            <a:r>
              <a:rPr lang="en-US" cap="small" dirty="0" smtClean="0"/>
              <a:t>Lord</a:t>
            </a:r>
            <a:r>
              <a:rPr lang="en-US" dirty="0" smtClean="0"/>
              <a:t> blessed him, </a:t>
            </a:r>
            <a:r>
              <a:rPr lang="en-US" baseline="30000" dirty="0" smtClean="0"/>
              <a:t>25</a:t>
            </a:r>
            <a:r>
              <a:rPr lang="en-US" dirty="0" smtClean="0"/>
              <a:t> and the Spirit of the </a:t>
            </a:r>
            <a:r>
              <a:rPr lang="en-US" cap="small" dirty="0" smtClean="0"/>
              <a:t>Lord</a:t>
            </a:r>
            <a:r>
              <a:rPr lang="en-US" dirty="0" smtClean="0"/>
              <a:t> began to stir him while he was in </a:t>
            </a:r>
            <a:r>
              <a:rPr lang="en-US" dirty="0" err="1" smtClean="0"/>
              <a:t>Mahaneh</a:t>
            </a:r>
            <a:r>
              <a:rPr lang="en-US" dirty="0" smtClean="0"/>
              <a:t> Dan, between </a:t>
            </a:r>
            <a:r>
              <a:rPr lang="en-US" dirty="0" err="1" smtClean="0"/>
              <a:t>Zorah</a:t>
            </a:r>
            <a:r>
              <a:rPr lang="en-US" dirty="0" smtClean="0"/>
              <a:t> and </a:t>
            </a:r>
            <a:r>
              <a:rPr lang="en-US" dirty="0" err="1" smtClean="0"/>
              <a:t>Eshtaol</a:t>
            </a:r>
            <a:r>
              <a:rPr lang="en-US" dirty="0" smtClean="0"/>
              <a: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zh-TW" dirty="0" smtClean="0">
                <a:solidFill>
                  <a:schemeClr val="tx1"/>
                </a:solidFill>
              </a:rPr>
              <a:t>2. </a:t>
            </a:r>
            <a:r>
              <a:rPr lang="zh-TW" altLang="en-US" dirty="0" smtClean="0">
                <a:solidFill>
                  <a:schemeClr val="tx1"/>
                </a:solidFill>
                <a:latin typeface="HanWang WeiBeiMedium-Gb5" pitchFamily="2" charset="-120"/>
                <a:ea typeface="HanWang WeiBeiMedium-Gb5" pitchFamily="2" charset="-120"/>
              </a:rPr>
              <a:t>順著肉體而活</a:t>
            </a:r>
            <a:r>
              <a:rPr lang="en-US" altLang="zh-TW" dirty="0" smtClean="0">
                <a:solidFill>
                  <a:schemeClr val="tx1"/>
                </a:solidFill>
              </a:rPr>
              <a:t/>
            </a:r>
            <a:br>
              <a:rPr lang="en-US" altLang="zh-TW" dirty="0" smtClean="0">
                <a:solidFill>
                  <a:schemeClr val="tx1"/>
                </a:solidFill>
              </a:rPr>
            </a:br>
            <a:r>
              <a:rPr lang="en-US" dirty="0" smtClean="0">
                <a:solidFill>
                  <a:schemeClr val="tx1"/>
                </a:solidFill>
              </a:rPr>
              <a:t>Driven by lust (14-16)</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11</a:t>
            </a:fld>
            <a:endParaRPr lang="es-ES"/>
          </a:p>
        </p:txBody>
      </p:sp>
      <p:pic>
        <p:nvPicPr>
          <p:cNvPr id="8194" name="Picture 2" descr="Image result for samson and timnah"/>
          <p:cNvPicPr>
            <a:picLocks noChangeAspect="1" noChangeArrowheads="1"/>
          </p:cNvPicPr>
          <p:nvPr/>
        </p:nvPicPr>
        <p:blipFill>
          <a:blip r:embed="rId2" cstate="print"/>
          <a:srcRect/>
          <a:stretch>
            <a:fillRect/>
          </a:stretch>
        </p:blipFill>
        <p:spPr bwMode="auto">
          <a:xfrm>
            <a:off x="1143000" y="1455519"/>
            <a:ext cx="7010400" cy="5262401"/>
          </a:xfrm>
          <a:prstGeom prst="rect">
            <a:avLst/>
          </a:prstGeom>
          <a:noFill/>
        </p:spPr>
      </p:pic>
      <p:sp>
        <p:nvSpPr>
          <p:cNvPr id="6" name="Rectangle 5"/>
          <p:cNvSpPr/>
          <p:nvPr/>
        </p:nvSpPr>
        <p:spPr>
          <a:xfrm>
            <a:off x="4000540" y="1600046"/>
            <a:ext cx="1149018" cy="656582"/>
          </a:xfrm>
          <a:prstGeom prst="rect">
            <a:avLst/>
          </a:prstGeom>
        </p:spPr>
        <p:txBody>
          <a:bodyPr wrap="none" lIns="162553" tIns="81276" rIns="162553" bIns="81276">
            <a:spAutoFit/>
          </a:bodyPr>
          <a:lstStyle/>
          <a:p>
            <a:r>
              <a:rPr lang="zh-TW" altLang="en-US" sz="3200" dirty="0">
                <a:solidFill>
                  <a:schemeClr val="bg1"/>
                </a:solidFill>
                <a:latin typeface="HanWang WeiBeiMedium-Gb5" pitchFamily="2" charset="-120"/>
                <a:ea typeface="HanWang WeiBeiMedium-Gb5" pitchFamily="2" charset="-120"/>
              </a:rPr>
              <a:t>亭拿</a:t>
            </a:r>
            <a:endParaRPr lang="en-US" sz="3200" dirty="0">
              <a:solidFill>
                <a:schemeClr val="bg1"/>
              </a:solidFill>
              <a:latin typeface="HanWang WeiBeiMedium-Gb5" pitchFamily="2" charset="-120"/>
              <a:ea typeface="HanWang WeiBeiMedium-Gb5" pitchFamily="2" charset="-120"/>
            </a:endParaRPr>
          </a:p>
        </p:txBody>
      </p:sp>
      <p:sp>
        <p:nvSpPr>
          <p:cNvPr id="7" name="Rectangle 6"/>
          <p:cNvSpPr/>
          <p:nvPr/>
        </p:nvSpPr>
        <p:spPr>
          <a:xfrm>
            <a:off x="5486400" y="2057400"/>
            <a:ext cx="1251611" cy="718137"/>
          </a:xfrm>
          <a:prstGeom prst="rect">
            <a:avLst/>
          </a:prstGeom>
        </p:spPr>
        <p:txBody>
          <a:bodyPr wrap="none" lIns="162553" tIns="81276" rIns="162553" bIns="81276">
            <a:spAutoFit/>
          </a:bodyPr>
          <a:lstStyle/>
          <a:p>
            <a:pPr lvl="0"/>
            <a:r>
              <a:rPr lang="zh-HK" altLang="en-US" sz="3600" dirty="0">
                <a:solidFill>
                  <a:srgbClr val="000000"/>
                </a:solidFill>
                <a:latin typeface="HanWang WeiBeiMedium-Gb5" pitchFamily="2" charset="-120"/>
                <a:ea typeface="HanWang WeiBeiMedium-Gb5" pitchFamily="2" charset="-120"/>
              </a:rPr>
              <a:t>瑣拉</a:t>
            </a:r>
            <a:endParaRPr lang="en-US" sz="3600" dirty="0">
              <a:solidFill>
                <a:srgbClr val="000000"/>
              </a:solidFill>
              <a:latin typeface="HanWang WeiBeiMedium-Gb5" pitchFamily="2" charset="-120"/>
              <a:ea typeface="HanWang WeiBeiMedium-Gb5" pitchFamily="2" charset="-12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8E840D-314E-4C39-B781-13A60CEAE675}" type="slidenum">
              <a:rPr lang="es-ES" smtClean="0"/>
              <a:pPr/>
              <a:t>12</a:t>
            </a:fld>
            <a:endParaRPr lang="es-ES"/>
          </a:p>
        </p:txBody>
      </p:sp>
      <p:pic>
        <p:nvPicPr>
          <p:cNvPr id="48130" name="Picture 2" descr="Image result for samson and timnah"/>
          <p:cNvPicPr>
            <a:picLocks noChangeAspect="1" noChangeArrowheads="1"/>
          </p:cNvPicPr>
          <p:nvPr/>
        </p:nvPicPr>
        <p:blipFill>
          <a:blip r:embed="rId2" cstate="print"/>
          <a:srcRect/>
          <a:stretch>
            <a:fillRect/>
          </a:stretch>
        </p:blipFill>
        <p:spPr bwMode="auto">
          <a:xfrm>
            <a:off x="386080" y="289560"/>
            <a:ext cx="8453120" cy="633984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4"/>
            <a:ext cx="8231866" cy="6096512"/>
          </a:xfrm>
        </p:spPr>
        <p:txBody>
          <a:bodyPr/>
          <a:lstStyle/>
          <a:p>
            <a:pPr marL="0" indent="0">
              <a:buNone/>
            </a:pPr>
            <a:r>
              <a:rPr lang="en-US" altLang="zh-TW" dirty="0" smtClean="0"/>
              <a:t>Judges 14:3</a:t>
            </a:r>
            <a:r>
              <a:rPr lang="zh-TW" altLang="en-US" dirty="0" smtClean="0"/>
              <a:t> </a:t>
            </a: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他父母說：「在你弟兄的女兒中，或在本國的民中，豈沒有一個女子，何致你去在未受割禮的非利士人中娶妻呢？」參孫對他父親說：「願你給我娶那女子，因我喜悅她。」 </a:t>
            </a:r>
          </a:p>
          <a:p>
            <a:pPr marL="0" indent="0">
              <a:buNone/>
            </a:pPr>
            <a:r>
              <a:rPr lang="en-US" baseline="30000" dirty="0" smtClean="0"/>
              <a:t>3</a:t>
            </a:r>
            <a:r>
              <a:rPr lang="en-US" dirty="0" smtClean="0"/>
              <a:t> His father and mother replied, “Isn’t there an acceptable woman among your relatives or among all our people? Must you go to the uncircumcised Philistines to get a wife?” But Samson said to his father, “Get her for me. She’s the right one for me.”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6067" y="380745"/>
            <a:ext cx="8231866" cy="5744750"/>
          </a:xfrm>
        </p:spPr>
        <p:txBody>
          <a:bodyPr/>
          <a:lstStyle/>
          <a:p>
            <a:pPr marL="0" indent="0">
              <a:buNone/>
            </a:pPr>
            <a:r>
              <a:rPr lang="en-US" altLang="zh-TW" dirty="0" smtClean="0"/>
              <a:t>Judges 14:8–9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8</a:t>
            </a:r>
            <a:r>
              <a:rPr lang="zh-TW" altLang="en-US" dirty="0" smtClean="0">
                <a:latin typeface="HanWang WeiBeiMedium-Gb5" pitchFamily="2" charset="-120"/>
                <a:ea typeface="HanWang WeiBeiMedium-Gb5" pitchFamily="2" charset="-120"/>
              </a:rPr>
              <a:t> 過了些日子，再下去要娶那女子，轉向道旁要看死獅，見有一群蜂子和蜜在死獅之內，</a:t>
            </a: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就用手取蜜，且吃且走</a:t>
            </a:r>
            <a:endParaRPr lang="en-US" altLang="zh-TW" dirty="0" smtClean="0">
              <a:latin typeface="HanWang WeiBeiMedium-Gb5" pitchFamily="2" charset="-120"/>
              <a:ea typeface="HanWang WeiBeiMedium-Gb5" pitchFamily="2" charset="-120"/>
            </a:endParaRPr>
          </a:p>
          <a:p>
            <a:pPr marL="0" indent="0">
              <a:buNone/>
            </a:pPr>
            <a:r>
              <a:rPr lang="en-US" baseline="30000" dirty="0" smtClean="0"/>
              <a:t>8</a:t>
            </a:r>
            <a:r>
              <a:rPr lang="en-US" dirty="0" smtClean="0"/>
              <a:t> Some time later, when he went back to marry her, he turned aside to look at the lion’s carcass, and in it he saw a swarm of bees and some honey. </a:t>
            </a:r>
            <a:r>
              <a:rPr lang="en-US" baseline="30000" dirty="0" smtClean="0"/>
              <a:t>9</a:t>
            </a:r>
            <a:r>
              <a:rPr lang="en-US" dirty="0" smtClean="0"/>
              <a:t> He scooped out the honey with his hands and ate as he went along.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6067" y="380745"/>
            <a:ext cx="8231866" cy="5744750"/>
          </a:xfrm>
        </p:spPr>
        <p:txBody>
          <a:bodyPr/>
          <a:lstStyle/>
          <a:p>
            <a:pPr marL="0" indent="0">
              <a:buNone/>
            </a:pPr>
            <a:r>
              <a:rPr lang="en-US" altLang="zh-TW" dirty="0" smtClean="0"/>
              <a:t>Judges 14:10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他父親下去見女子。參孫在那裏設擺筵宴，因為向來少年人都有這個規矩。</a:t>
            </a:r>
          </a:p>
          <a:p>
            <a:pPr marL="0" indent="0">
              <a:buNone/>
            </a:pPr>
            <a:r>
              <a:rPr lang="en-US" baseline="30000" dirty="0" smtClean="0"/>
              <a:t>10</a:t>
            </a:r>
            <a:r>
              <a:rPr lang="en-US" dirty="0" smtClean="0"/>
              <a:t> Now his father went down to </a:t>
            </a:r>
            <a:r>
              <a:rPr lang="zh-TW" altLang="en-US" dirty="0" smtClean="0">
                <a:latin typeface="HanWang WeiBeiMedium-Gb5" pitchFamily="2" charset="-120"/>
                <a:ea typeface="HanWang WeiBeiMedium-Gb5" pitchFamily="2" charset="-120"/>
              </a:rPr>
              <a:t> </a:t>
            </a:r>
            <a:r>
              <a:rPr lang="en-US" dirty="0" smtClean="0"/>
              <a:t>see the woman. And there Samson held a feast, as was customary for young men.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1 Peter 2:9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9</a:t>
            </a:r>
            <a:r>
              <a:rPr lang="zh-TW" altLang="en-US" dirty="0" smtClean="0">
                <a:latin typeface="HanWang WeiBeiMedium-Gb5" pitchFamily="2" charset="-120"/>
                <a:ea typeface="HanWang WeiBeiMedium-Gb5" pitchFamily="2" charset="-120"/>
              </a:rPr>
              <a:t> 惟有你們是被揀選的族類，是有君尊的祭司，是聖潔的國度，是屬上帝的子民，要叫你們宣揚那召你們出黑暗入奇妙光明者的美德。 </a:t>
            </a:r>
          </a:p>
          <a:p>
            <a:pPr marL="0" indent="0">
              <a:buNone/>
            </a:pPr>
            <a:r>
              <a:rPr lang="en-US" baseline="30000" dirty="0" smtClean="0"/>
              <a:t>9</a:t>
            </a:r>
            <a:r>
              <a:rPr lang="en-US" dirty="0" smtClean="0"/>
              <a:t> But you are a chosen people, a royal priesthood, a holy nation, God’s special possession, that you may declare the praises of him who called you out of darkness into his wonderful light.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6067" y="533158"/>
            <a:ext cx="8231866" cy="5592338"/>
          </a:xfrm>
        </p:spPr>
        <p:txBody>
          <a:bodyPr/>
          <a:lstStyle/>
          <a:p>
            <a:pPr marL="0" indent="0">
              <a:buNone/>
            </a:pPr>
            <a:r>
              <a:rPr lang="en-US" altLang="zh-TW" dirty="0" smtClean="0"/>
              <a:t>1 Peter 2:11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親愛的弟兄啊，你們是客旅，是寄居的。我勸你們要禁戒肉體的私慾；這私慾是與靈魂爭戰的。 </a:t>
            </a:r>
          </a:p>
          <a:p>
            <a:pPr marL="0" indent="0">
              <a:buNone/>
            </a:pPr>
            <a:r>
              <a:rPr lang="en-US" baseline="30000" dirty="0" smtClean="0"/>
              <a:t>11</a:t>
            </a:r>
            <a:r>
              <a:rPr lang="en-US" dirty="0" smtClean="0"/>
              <a:t> Dear friends, I urge you, as foreigners and exiles, to abstain from sinful desires, which wage war against your soul.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神的管教</a:t>
            </a:r>
            <a:r>
              <a:rPr lang="zh-TW" altLang="en-US" dirty="0" smtClean="0"/>
              <a:t> </a:t>
            </a:r>
            <a:r>
              <a:rPr lang="en-US" altLang="zh-TW" dirty="0" smtClean="0"/>
              <a:t/>
            </a:r>
            <a:br>
              <a:rPr lang="en-US" altLang="zh-TW" dirty="0" smtClean="0"/>
            </a:br>
            <a:r>
              <a:rPr lang="en-US" dirty="0" smtClean="0">
                <a:solidFill>
                  <a:schemeClr val="tx1"/>
                </a:solidFill>
              </a:rPr>
              <a:t>Disciplined </a:t>
            </a:r>
            <a:r>
              <a:rPr lang="en-US" dirty="0" smtClean="0">
                <a:solidFill>
                  <a:schemeClr val="tx1"/>
                </a:solidFill>
              </a:rPr>
              <a:t>by God</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Hebrews 12:6</a:t>
            </a:r>
            <a:r>
              <a:rPr lang="zh-TW" altLang="en-US" dirty="0" smtClean="0"/>
              <a:t> </a:t>
            </a:r>
            <a:endParaRPr lang="en-US" altLang="zh-TW" dirty="0" smtClean="0"/>
          </a:p>
          <a:p>
            <a:pPr marL="0" indent="0">
              <a:buNone/>
            </a:pPr>
            <a:r>
              <a:rPr lang="en-US" altLang="zh-TW" baseline="30000" dirty="0" smtClean="0"/>
              <a:t>6</a:t>
            </a:r>
            <a:r>
              <a:rPr lang="zh-TW" altLang="en-US" dirty="0" smtClean="0">
                <a:latin typeface="HanWang WeiBeiMedium-Gb5" pitchFamily="2" charset="-120"/>
                <a:ea typeface="HanWang WeiBeiMedium-Gb5" pitchFamily="2" charset="-120"/>
              </a:rPr>
              <a:t> 因為主所愛的，他必管教， 又鞭打凡所收納的兒子。 </a:t>
            </a:r>
          </a:p>
          <a:p>
            <a:pPr marL="0" indent="0">
              <a:buNone/>
            </a:pPr>
            <a:r>
              <a:rPr lang="en-US" baseline="30000" dirty="0" smtClean="0"/>
              <a:t>6</a:t>
            </a:r>
            <a:r>
              <a:rPr lang="en-US" dirty="0" smtClean="0"/>
              <a:t> because the Lord disciplines the one he loves, and he chastens everyone he accepts as his son.”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533158"/>
            <a:ext cx="8231866" cy="5592338"/>
          </a:xfrm>
        </p:spPr>
        <p:txBody>
          <a:bodyPr/>
          <a:lstStyle/>
          <a:p>
            <a:pPr marL="0" indent="0">
              <a:buNone/>
            </a:pPr>
            <a:r>
              <a:rPr lang="en-US" dirty="0" smtClean="0"/>
              <a:t>Ecclesiastes 1:14 </a:t>
            </a:r>
          </a:p>
          <a:p>
            <a:pPr marL="0" indent="0">
              <a:buNone/>
            </a:pPr>
            <a:r>
              <a:rPr lang="en-US" baseline="30000" dirty="0" smtClean="0">
                <a:latin typeface="HanWang WeiBeiMedium-Gb5" pitchFamily="2" charset="-120"/>
                <a:ea typeface="HanWang WeiBeiMedium-Gb5" pitchFamily="2" charset="-120"/>
              </a:rPr>
              <a:t>14</a:t>
            </a:r>
            <a:r>
              <a:rPr lang="en-US" dirty="0" smtClean="0">
                <a:latin typeface="HanWang WeiBeiMedium-Gb5" pitchFamily="2" charset="-120"/>
                <a:ea typeface="HanWang WeiBeiMedium-Gb5" pitchFamily="2" charset="-120"/>
              </a:rPr>
              <a:t> </a:t>
            </a:r>
            <a:r>
              <a:rPr lang="zh-HK" altLang="en-US" dirty="0" smtClean="0">
                <a:latin typeface="HanWang WeiBeiMedium-Gb5" pitchFamily="2" charset="-120"/>
                <a:ea typeface="HanWang WeiBeiMedium-Gb5" pitchFamily="2" charset="-120"/>
              </a:rPr>
              <a:t>我見日光之下所做的一切事，都是虛空，都是捕風。 </a:t>
            </a:r>
          </a:p>
          <a:p>
            <a:pPr marL="0" indent="0">
              <a:buNone/>
            </a:pPr>
            <a:r>
              <a:rPr lang="en-US" baseline="30000" dirty="0" smtClean="0"/>
              <a:t>14</a:t>
            </a:r>
            <a:r>
              <a:rPr lang="en-US" dirty="0" smtClean="0"/>
              <a:t> I have seen all the things that are done under the sun; all of them are meaningless, a chasing after the wind.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6067" y="75918"/>
            <a:ext cx="8231866" cy="1142440"/>
          </a:xfrm>
        </p:spPr>
        <p:txBody>
          <a:bodyPr/>
          <a:lstStyle/>
          <a:p>
            <a:r>
              <a:rPr lang="zh-HK" altLang="en-US" dirty="0" smtClean="0">
                <a:solidFill>
                  <a:schemeClr val="tx1"/>
                </a:solidFill>
                <a:latin typeface="HanWang WeiBeiMedium-Gb5" pitchFamily="2" charset="-120"/>
                <a:ea typeface="HanWang WeiBeiMedium-Gb5" pitchFamily="2" charset="-120"/>
              </a:rPr>
              <a:t>菲比斯</a:t>
            </a:r>
            <a:r>
              <a:rPr lang="zh-HK" altLang="en-US" dirty="0" smtClean="0">
                <a:solidFill>
                  <a:schemeClr val="tx1"/>
                </a:solidFill>
              </a:rPr>
              <a:t> </a:t>
            </a:r>
            <a:r>
              <a:rPr lang="en-US" dirty="0" smtClean="0">
                <a:solidFill>
                  <a:schemeClr val="tx1"/>
                </a:solidFill>
              </a:rPr>
              <a:t>Michael Phelps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pic>
        <p:nvPicPr>
          <p:cNvPr id="1026" name="Picture 2" descr="Image result for michael phelps sports illustrated cover"/>
          <p:cNvPicPr>
            <a:picLocks noChangeAspect="1" noChangeArrowheads="1"/>
          </p:cNvPicPr>
          <p:nvPr/>
        </p:nvPicPr>
        <p:blipFill>
          <a:blip r:embed="rId2" cstate="print"/>
          <a:srcRect b="12895"/>
          <a:stretch>
            <a:fillRect/>
          </a:stretch>
        </p:blipFill>
        <p:spPr bwMode="auto">
          <a:xfrm>
            <a:off x="228586" y="1524000"/>
            <a:ext cx="8791575" cy="4264862"/>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normAutofit lnSpcReduction="10000"/>
          </a:bodyPr>
          <a:lstStyle/>
          <a:p>
            <a:pPr marL="0" indent="0">
              <a:buNone/>
            </a:pPr>
            <a:r>
              <a:rPr lang="en-US" altLang="zh-TW" dirty="0" smtClean="0"/>
              <a:t>Judges 16:1–2</a:t>
            </a:r>
            <a:r>
              <a:rPr lang="zh-TW" altLang="en-US" dirty="0" smtClean="0"/>
              <a:t> </a:t>
            </a: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參孫到了迦薩，在那裏看見一個妓女，就與她親近。</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有人告訴迦薩人說：「參孫到這裏來了！」他們就把他團團圍住，終夜在城門悄悄埋伏，說：「等到天亮我們便殺他。」 </a:t>
            </a:r>
          </a:p>
          <a:p>
            <a:pPr marL="0" indent="0">
              <a:buNone/>
            </a:pPr>
            <a:r>
              <a:rPr lang="en-US" baseline="30000" dirty="0" smtClean="0"/>
              <a:t>1</a:t>
            </a:r>
            <a:r>
              <a:rPr lang="en-US" dirty="0" smtClean="0"/>
              <a:t> One day Samson went to Gaza, where he saw a prostitute. He went in to spend the night with her. </a:t>
            </a:r>
            <a:r>
              <a:rPr lang="en-US" baseline="30000" dirty="0" smtClean="0"/>
              <a:t>2</a:t>
            </a:r>
            <a:r>
              <a:rPr lang="en-US" dirty="0" smtClean="0"/>
              <a:t> The people of Gaza were told, “Samson is here!” So they surrounded the place and lay in wait for him all night at the city gate. They made no move during the night, saying, “At dawn we’ll kill him.”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Psalm 16:4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以別神代替耶和華的， 他們的愁苦必加增。</a:t>
            </a:r>
            <a:endParaRPr lang="en-US" altLang="zh-TW" dirty="0" smtClean="0">
              <a:latin typeface="HanWang WeiBeiMedium-Gb5" pitchFamily="2" charset="-120"/>
              <a:ea typeface="HanWang WeiBeiMedium-Gb5" pitchFamily="2" charset="-120"/>
            </a:endParaRPr>
          </a:p>
          <a:p>
            <a:pPr marL="0" indent="0">
              <a:buNone/>
            </a:pPr>
            <a:r>
              <a:rPr lang="en-US" baseline="30000" dirty="0" smtClean="0"/>
              <a:t>4</a:t>
            </a:r>
            <a:r>
              <a:rPr lang="en-US" dirty="0" smtClean="0"/>
              <a:t> Those who run after other gods will suffer more and more.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16:4</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後來，參孫在梭烈谷喜愛一個婦人，名叫大利拉。 </a:t>
            </a:r>
          </a:p>
          <a:p>
            <a:pPr marL="0" indent="0">
              <a:buNone/>
            </a:pPr>
            <a:r>
              <a:rPr lang="en-US" baseline="30000" dirty="0" smtClean="0"/>
              <a:t>4</a:t>
            </a:r>
            <a:r>
              <a:rPr lang="en-US" dirty="0" smtClean="0"/>
              <a:t> Some time later, he fell in love with a woman in the Valley of </a:t>
            </a:r>
            <a:r>
              <a:rPr lang="en-US" dirty="0" err="1" smtClean="0"/>
              <a:t>Sorek</a:t>
            </a:r>
            <a:r>
              <a:rPr lang="en-US" dirty="0" smtClean="0"/>
              <a:t> whose name was Delilah.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16:5</a:t>
            </a:r>
            <a:r>
              <a:rPr lang="zh-TW" altLang="en-US" dirty="0" smtClean="0"/>
              <a:t> </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非利士人的首領上去見那婦人，對她說：「求你誆哄參孫，探探他因何有這麼大的力氣，我們用何法能勝他，捆綁剋制他。我們就每人給你一千一百舍客勒銀子。」 </a:t>
            </a:r>
          </a:p>
          <a:p>
            <a:pPr marL="0" indent="0">
              <a:buNone/>
            </a:pPr>
            <a:r>
              <a:rPr lang="en-US" baseline="30000" dirty="0" smtClean="0"/>
              <a:t>5</a:t>
            </a:r>
            <a:r>
              <a:rPr lang="en-US" dirty="0" smtClean="0"/>
              <a:t> The rulers of the Philistines went to her and said, “See if you can lure him into showing you the secret of his great strength and how we can overpower him so we may tie him up and subdue him. Each one of us will give you eleven hundred shekels of silver.”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23</a:t>
            </a:fld>
            <a:endParaRPr lang="es-E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16:6</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6</a:t>
            </a:r>
            <a:r>
              <a:rPr lang="zh-TW" altLang="en-US" dirty="0" smtClean="0">
                <a:latin typeface="HanWang WeiBeiMedium-Gb5" pitchFamily="2" charset="-120"/>
                <a:ea typeface="HanWang WeiBeiMedium-Gb5" pitchFamily="2" charset="-120"/>
              </a:rPr>
              <a:t> 大利拉對參孫說：「求你告訴我，你因何有這麼大的力氣，當用何法捆綁剋制你。」 </a:t>
            </a:r>
          </a:p>
          <a:p>
            <a:pPr marL="0" indent="0">
              <a:buNone/>
            </a:pPr>
            <a:r>
              <a:rPr lang="en-US" baseline="30000" dirty="0" smtClean="0"/>
              <a:t>6</a:t>
            </a:r>
            <a:r>
              <a:rPr lang="en-US" dirty="0" smtClean="0"/>
              <a:t> So Delilah said to Samson, “Tell me the secret of your great strength and how you can be tied up and subdued.”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24</a:t>
            </a:fld>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900" y="228332"/>
            <a:ext cx="8686200" cy="5897163"/>
          </a:xfrm>
        </p:spPr>
        <p:txBody>
          <a:bodyPr>
            <a:normAutofit lnSpcReduction="10000"/>
          </a:bodyPr>
          <a:lstStyle/>
          <a:p>
            <a:pPr marL="0" indent="0">
              <a:buNone/>
            </a:pPr>
            <a:r>
              <a:rPr lang="en-US" altLang="zh-TW" dirty="0" smtClean="0"/>
              <a:t>Judges 16:16–17</a:t>
            </a:r>
            <a:r>
              <a:rPr lang="zh-TW" altLang="en-US" dirty="0" smtClean="0"/>
              <a:t> </a:t>
            </a: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大利拉天天用話催逼他，甚至他心裏煩悶要死。</a:t>
            </a: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參孫就把心中所藏的都告訴了她，對她說：「向來人沒有用剃頭刀剃我的頭，因為我自出母胎就歸上帝作拿細耳人；若剃了我的頭髮，我的力氣就離開我，我便軟弱像別人一樣。」</a:t>
            </a:r>
            <a:endParaRPr lang="en-US" altLang="zh-TW" dirty="0" smtClean="0">
              <a:latin typeface="HanWang WeiBeiMedium-Gb5" pitchFamily="2" charset="-120"/>
              <a:ea typeface="HanWang WeiBeiMedium-Gb5" pitchFamily="2" charset="-120"/>
            </a:endParaRPr>
          </a:p>
          <a:p>
            <a:pPr marL="0" indent="0">
              <a:buNone/>
            </a:pPr>
            <a:r>
              <a:rPr lang="en-US" sz="2800" baseline="30000" dirty="0"/>
              <a:t>16</a:t>
            </a:r>
            <a:r>
              <a:rPr lang="en-US" sz="2800" dirty="0"/>
              <a:t> With such nagging she prodded him day after day until he was sick to death of it. </a:t>
            </a:r>
            <a:r>
              <a:rPr lang="en-US" sz="2800" baseline="30000" dirty="0"/>
              <a:t>17</a:t>
            </a:r>
            <a:r>
              <a:rPr lang="en-US" sz="2800" dirty="0"/>
              <a:t> So he told her everything. “No razor has ever been used on my head,” he said, “because I have been a </a:t>
            </a:r>
            <a:r>
              <a:rPr lang="en-US" sz="2800" dirty="0" err="1"/>
              <a:t>Nazirite</a:t>
            </a:r>
            <a:r>
              <a:rPr lang="en-US" sz="2800" dirty="0"/>
              <a:t> dedicated to God from my mother’s womb. If my head were shaved, my strength would leave me, and I would become as weak as any other man.” </a:t>
            </a:r>
          </a:p>
          <a:p>
            <a:pPr marL="0" indent="0">
              <a:buNone/>
            </a:pPr>
            <a:r>
              <a:rPr lang="zh-TW" altLang="en-US" dirty="0" smtClean="0"/>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25</a:t>
            </a:fld>
            <a:endParaRPr lang="es-E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533158"/>
            <a:ext cx="8231866" cy="5592338"/>
          </a:xfrm>
        </p:spPr>
        <p:txBody>
          <a:bodyPr/>
          <a:lstStyle/>
          <a:p>
            <a:pPr marL="0" indent="0">
              <a:buNone/>
            </a:pPr>
            <a:r>
              <a:rPr lang="en-US" altLang="zh-TW" dirty="0" smtClean="0"/>
              <a:t>Judges 16:19</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19</a:t>
            </a:r>
            <a:r>
              <a:rPr lang="zh-TW" altLang="en-US" dirty="0" smtClean="0">
                <a:latin typeface="HanWang WeiBeiMedium-Gb5" pitchFamily="2" charset="-120"/>
                <a:ea typeface="HanWang WeiBeiMedium-Gb5" pitchFamily="2" charset="-120"/>
              </a:rPr>
              <a:t> 大利拉使參孫枕著她的膝睡覺，叫了一個人來剃除他頭上的七條髮綹。於是大利拉剋制他，他的力氣就離開他了。 </a:t>
            </a:r>
          </a:p>
          <a:p>
            <a:pPr marL="0" indent="0">
              <a:buNone/>
            </a:pPr>
            <a:r>
              <a:rPr lang="en-US" baseline="30000" dirty="0" smtClean="0"/>
              <a:t>19</a:t>
            </a:r>
            <a:r>
              <a:rPr lang="en-US" dirty="0" smtClean="0"/>
              <a:t> After putting him to sleep on her lap, she called for someone to shave off the seven braids of his hair, and so began to subdue him. And his strength left him.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26</a:t>
            </a:fld>
            <a:endParaRPr lang="es-E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533158"/>
            <a:ext cx="8231866" cy="5592338"/>
          </a:xfrm>
        </p:spPr>
        <p:txBody>
          <a:bodyPr/>
          <a:lstStyle/>
          <a:p>
            <a:pPr marL="0" indent="0">
              <a:buNone/>
            </a:pPr>
            <a:r>
              <a:rPr lang="en-US" altLang="zh-TW" dirty="0" smtClean="0"/>
              <a:t>Judges 16:21</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21</a:t>
            </a:r>
            <a:r>
              <a:rPr lang="zh-TW" altLang="en-US" dirty="0" smtClean="0">
                <a:latin typeface="HanWang WeiBeiMedium-Gb5" pitchFamily="2" charset="-120"/>
                <a:ea typeface="HanWang WeiBeiMedium-Gb5" pitchFamily="2" charset="-120"/>
              </a:rPr>
              <a:t> 非利士人將他拿住，剜了他的眼睛，帶他下到迦薩，用銅鍊拘索他；他就在監裏推磨。 </a:t>
            </a:r>
          </a:p>
          <a:p>
            <a:pPr marL="0" indent="0">
              <a:buNone/>
            </a:pPr>
            <a:r>
              <a:rPr lang="en-US" baseline="30000" dirty="0" smtClean="0"/>
              <a:t>21</a:t>
            </a:r>
            <a:r>
              <a:rPr lang="en-US" dirty="0" smtClean="0"/>
              <a:t> Then the Philistines seized him, gouged out his eyes and took him down to Gaza. Binding him with bronze shackles, they set him to grinding grain in the prison.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Hebrews 12:11</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11</a:t>
            </a:r>
            <a:r>
              <a:rPr lang="zh-TW" altLang="en-US" dirty="0" smtClean="0">
                <a:latin typeface="HanWang WeiBeiMedium-Gb5" pitchFamily="2" charset="-120"/>
                <a:ea typeface="HanWang WeiBeiMedium-Gb5" pitchFamily="2" charset="-120"/>
              </a:rPr>
              <a:t> 凡管教的事，當時不覺得快樂，反覺得愁苦；後來卻為那經練過的人結出平安的果子，就是義。 </a:t>
            </a:r>
          </a:p>
          <a:p>
            <a:pPr marL="0" indent="0">
              <a:buNone/>
            </a:pPr>
            <a:r>
              <a:rPr lang="en-US" baseline="30000" dirty="0" smtClean="0"/>
              <a:t>11</a:t>
            </a:r>
            <a:r>
              <a:rPr lang="en-US" dirty="0" smtClean="0"/>
              <a:t> No discipline seems pleasant at the time, but painful. Later on, however, it produces a harvest of righteousness and peace for those who have been trained by it.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28</a:t>
            </a:fld>
            <a:endParaRPr lang="es-E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16:22</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然而他的頭髮被剃之後，又漸漸長起來了。 </a:t>
            </a:r>
          </a:p>
          <a:p>
            <a:pPr marL="0" indent="0">
              <a:buNone/>
            </a:pPr>
            <a:r>
              <a:rPr lang="en-US" baseline="30000" dirty="0" smtClean="0"/>
              <a:t>22</a:t>
            </a:r>
            <a:r>
              <a:rPr lang="en-US" dirty="0" smtClean="0"/>
              <a:t> But the hair on his head began to grow again after it had been shaved.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29</a:t>
            </a:fld>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pic>
        <p:nvPicPr>
          <p:cNvPr id="35842" name="Picture 2"/>
          <p:cNvPicPr>
            <a:picLocks noChangeAspect="1" noChangeArrowheads="1"/>
          </p:cNvPicPr>
          <p:nvPr/>
        </p:nvPicPr>
        <p:blipFill>
          <a:blip r:embed="rId3" cstate="print"/>
          <a:srcRect l="35438" t="21805" r="35991" b="45484"/>
          <a:stretch>
            <a:fillRect/>
          </a:stretch>
        </p:blipFill>
        <p:spPr bwMode="auto">
          <a:xfrm>
            <a:off x="0" y="349184"/>
            <a:ext cx="9144000" cy="56706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a:buNone/>
            </a:pPr>
            <a:r>
              <a:rPr lang="en-US" altLang="zh-TW" dirty="0" smtClean="0"/>
              <a:t>Judges 16:28</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參孫求告耶和華說：「主耶和華啊，求你眷念我。上帝啊，求你賜我這一次的力量，使我在非利士人身上報那剜我雙眼的仇。」 </a:t>
            </a:r>
          </a:p>
          <a:p>
            <a:pPr marL="0" indent="0">
              <a:buNone/>
            </a:pPr>
            <a:r>
              <a:rPr lang="en-US" baseline="30000" dirty="0" smtClean="0"/>
              <a:t>28</a:t>
            </a:r>
            <a:r>
              <a:rPr lang="en-US" dirty="0" smtClean="0"/>
              <a:t> Then Samson prayed to the </a:t>
            </a:r>
            <a:r>
              <a:rPr lang="en-US" cap="small" dirty="0" smtClean="0"/>
              <a:t>Lord</a:t>
            </a:r>
            <a:r>
              <a:rPr lang="en-US" dirty="0" smtClean="0"/>
              <a:t>, “Sovereign </a:t>
            </a:r>
            <a:r>
              <a:rPr lang="en-US" cap="small" dirty="0" smtClean="0"/>
              <a:t>Lord</a:t>
            </a:r>
            <a:r>
              <a:rPr lang="en-US" dirty="0" smtClean="0"/>
              <a:t>, remember me. Please, God, strengthen me just once more, and let me with one blow get revenge on the Philistines for my two eyes.”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30</a:t>
            </a:fld>
            <a:endParaRPr lang="es-E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16:29–30</a:t>
            </a:r>
            <a:r>
              <a:rPr lang="zh-TW" altLang="en-US" dirty="0" smtClean="0"/>
              <a:t> </a:t>
            </a:r>
            <a:r>
              <a:rPr lang="en-US" altLang="zh-TW" baseline="30000" dirty="0" smtClean="0"/>
              <a:t>29</a:t>
            </a:r>
            <a:r>
              <a:rPr lang="zh-TW" altLang="en-US" dirty="0" smtClean="0">
                <a:latin typeface="HanWang WeiBeiMedium-Gb5" pitchFamily="2" charset="-120"/>
                <a:ea typeface="HanWang WeiBeiMedium-Gb5" pitchFamily="2" charset="-120"/>
              </a:rPr>
              <a:t> 參孫就抱住托房的那兩根柱子：左手抱一根，右手抱一根，</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說：「我情願與非利士人同死！」</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這樣，參孫死時所殺的人比活著所殺的還多。 </a:t>
            </a:r>
          </a:p>
          <a:p>
            <a:pPr marL="0" indent="0">
              <a:buNone/>
            </a:pPr>
            <a:r>
              <a:rPr lang="en-US" baseline="30000" dirty="0" smtClean="0"/>
              <a:t>29</a:t>
            </a:r>
            <a:r>
              <a:rPr lang="en-US" dirty="0" smtClean="0"/>
              <a:t> Then Samson reached toward the two central pillars on which the temple stood. Bracing himself against them, his right hand on the one and his left hand on the other, </a:t>
            </a:r>
            <a:r>
              <a:rPr lang="en-US" baseline="30000" dirty="0" smtClean="0"/>
              <a:t>30</a:t>
            </a:r>
            <a:r>
              <a:rPr lang="en-US" dirty="0" smtClean="0"/>
              <a:t> Samson said, “Let me die with the Philistines!” … Thus he killed many more when he died than while he lived. </a:t>
            </a:r>
          </a:p>
          <a:p>
            <a:pPr marL="0" indent="0">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31</a:t>
            </a:fld>
            <a:endParaRPr lang="es-E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p:cNvPicPr>
            <a:picLocks noChangeAspect="1" noChangeArrowheads="1"/>
          </p:cNvPicPr>
          <p:nvPr/>
        </p:nvPicPr>
        <p:blipFill>
          <a:blip r:embed="rId2" cstate="print"/>
          <a:srcRect/>
          <a:stretch>
            <a:fillRect/>
          </a:stretch>
        </p:blipFill>
        <p:spPr bwMode="auto">
          <a:xfrm>
            <a:off x="0" y="1028700"/>
            <a:ext cx="9144000" cy="5143500"/>
          </a:xfrm>
          <a:prstGeom prst="rect">
            <a:avLst/>
          </a:prstGeom>
          <a:noFill/>
        </p:spPr>
      </p:pic>
      <p:sp>
        <p:nvSpPr>
          <p:cNvPr id="4" name="Slide Number Placeholder 3"/>
          <p:cNvSpPr>
            <a:spLocks noGrp="1"/>
          </p:cNvSpPr>
          <p:nvPr>
            <p:ph type="sldNum" sz="quarter" idx="12"/>
          </p:nvPr>
        </p:nvSpPr>
        <p:spPr/>
        <p:txBody>
          <a:bodyPr/>
          <a:lstStyle/>
          <a:p>
            <a:fld id="{9918810B-06D7-4E30-B019-6880925171F1}" type="slidenum">
              <a:rPr lang="es-ES" smtClean="0"/>
              <a:pPr/>
              <a:t>4</a:t>
            </a:fld>
            <a:endParaRPr lang="es-ES"/>
          </a:p>
        </p:txBody>
      </p:sp>
      <p:sp>
        <p:nvSpPr>
          <p:cNvPr id="7" name="Vertical Title 6"/>
          <p:cNvSpPr>
            <a:spLocks noGrp="1"/>
          </p:cNvSpPr>
          <p:nvPr>
            <p:ph type="title"/>
          </p:nvPr>
        </p:nvSpPr>
        <p:spPr>
          <a:xfrm>
            <a:off x="343192" y="3124174"/>
            <a:ext cx="8231866" cy="1142440"/>
          </a:xfrm>
        </p:spPr>
        <p:txBody>
          <a:bodyPr>
            <a:normAutofit fontScale="90000"/>
          </a:bodyPr>
          <a:lstStyle/>
          <a:p>
            <a:pPr algn="l"/>
            <a:r>
              <a:rPr lang="zh-HK" altLang="en-US" sz="7800" dirty="0">
                <a:latin typeface="HanWang WeiBeiMedium-Gb5" pitchFamily="2" charset="-120"/>
                <a:ea typeface="HanWang WeiBeiMedium-Gb5" pitchFamily="2" charset="-120"/>
              </a:rPr>
              <a:t>參孫</a:t>
            </a:r>
            <a:endParaRPr lang="en-US" sz="7800" dirty="0">
              <a:latin typeface="HanWang WeiBeiMedium-Gb5" pitchFamily="2" charset="-120"/>
              <a:ea typeface="HanWang WeiBeiMedium-Gb5" pitchFamily="2" charset="-12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萬千寵愛在一身</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Lavish with Love (13)</a:t>
            </a:r>
            <a:endParaRPr lang="en-US" dirty="0">
              <a:solidFill>
                <a:schemeClr val="tx1"/>
              </a:solidFill>
            </a:endParaRPr>
          </a:p>
        </p:txBody>
      </p:sp>
      <p:sp>
        <p:nvSpPr>
          <p:cNvPr id="5" name="Content Placeholder 4"/>
          <p:cNvSpPr>
            <a:spLocks noGrp="1"/>
          </p:cNvSpPr>
          <p:nvPr>
            <p:ph idx="1"/>
          </p:nvPr>
        </p:nvSpPr>
        <p:spPr>
          <a:xfrm>
            <a:off x="228901" y="1447635"/>
            <a:ext cx="8686198" cy="4526079"/>
          </a:xfrm>
        </p:spPr>
        <p:txBody>
          <a:bodyPr>
            <a:normAutofit fontScale="92500"/>
          </a:bodyPr>
          <a:lstStyle/>
          <a:p>
            <a:pPr marL="0" indent="0">
              <a:buNone/>
            </a:pPr>
            <a:r>
              <a:rPr lang="en-US" altLang="zh-TW" dirty="0" smtClean="0"/>
              <a:t>Judges 13:1–2</a:t>
            </a:r>
            <a:r>
              <a:rPr lang="zh-TW" altLang="en-US" dirty="0" smtClean="0"/>
              <a:t> </a:t>
            </a:r>
            <a:r>
              <a:rPr lang="en-US" altLang="zh-TW" baseline="30000" dirty="0" smtClean="0">
                <a:latin typeface="HanWang WeiBeiMedium-Gb5" pitchFamily="2" charset="-120"/>
                <a:ea typeface="HanWang WeiBeiMedium-Gb5" pitchFamily="2" charset="-120"/>
              </a:rPr>
              <a:t>1</a:t>
            </a:r>
            <a:r>
              <a:rPr lang="zh-TW" altLang="en-US" dirty="0" smtClean="0">
                <a:latin typeface="HanWang WeiBeiMedium-Gb5" pitchFamily="2" charset="-120"/>
                <a:ea typeface="HanWang WeiBeiMedium-Gb5" pitchFamily="2" charset="-120"/>
              </a:rPr>
              <a:t> 以色列人又行耶和華眼中看為惡的事，耶和華將他們交在非利士人手中四十年。 </a:t>
            </a:r>
            <a:r>
              <a:rPr lang="en-US" altLang="zh-TW" baseline="30000" dirty="0" smtClean="0">
                <a:latin typeface="HanWang WeiBeiMedium-Gb5" pitchFamily="2" charset="-120"/>
                <a:ea typeface="HanWang WeiBeiMedium-Gb5" pitchFamily="2" charset="-120"/>
              </a:rPr>
              <a:t>2</a:t>
            </a:r>
            <a:r>
              <a:rPr lang="zh-TW" altLang="en-US" dirty="0" smtClean="0">
                <a:latin typeface="HanWang WeiBeiMedium-Gb5" pitchFamily="2" charset="-120"/>
                <a:ea typeface="HanWang WeiBeiMedium-Gb5" pitchFamily="2" charset="-120"/>
              </a:rPr>
              <a:t> 那時，有一個瑣拉人，是屬但族的，名叫瑪挪亞。他的妻不懷孕，不生育。 </a:t>
            </a:r>
          </a:p>
          <a:p>
            <a:pPr marL="0" indent="0">
              <a:buNone/>
            </a:pPr>
            <a:r>
              <a:rPr lang="en-US" baseline="30000" dirty="0" smtClean="0"/>
              <a:t>1</a:t>
            </a:r>
            <a:r>
              <a:rPr lang="en-US" dirty="0" smtClean="0"/>
              <a:t> Again the Israelites did evil in the eyes of the </a:t>
            </a:r>
            <a:r>
              <a:rPr lang="en-US" cap="small" dirty="0" smtClean="0"/>
              <a:t>Lord</a:t>
            </a:r>
            <a:r>
              <a:rPr lang="en-US" dirty="0" smtClean="0"/>
              <a:t>, so the </a:t>
            </a:r>
            <a:r>
              <a:rPr lang="en-US" cap="small" dirty="0" smtClean="0"/>
              <a:t>Lord</a:t>
            </a:r>
            <a:r>
              <a:rPr lang="en-US" dirty="0" smtClean="0"/>
              <a:t> delivered them into the hands of the Philistines for forty years. </a:t>
            </a:r>
            <a:r>
              <a:rPr lang="en-US" baseline="30000" dirty="0" smtClean="0"/>
              <a:t>2</a:t>
            </a:r>
            <a:r>
              <a:rPr lang="en-US" dirty="0" smtClean="0"/>
              <a:t> A certain man of </a:t>
            </a:r>
            <a:r>
              <a:rPr lang="en-US" dirty="0" err="1" smtClean="0"/>
              <a:t>Zorah</a:t>
            </a:r>
            <a:r>
              <a:rPr lang="en-US" dirty="0" smtClean="0"/>
              <a:t>, named </a:t>
            </a:r>
            <a:r>
              <a:rPr lang="en-US" dirty="0" err="1" smtClean="0"/>
              <a:t>Manoah</a:t>
            </a:r>
            <a:r>
              <a:rPr lang="en-US" dirty="0" smtClean="0"/>
              <a:t>, from the clan of the </a:t>
            </a:r>
            <a:r>
              <a:rPr lang="en-US" dirty="0" err="1" smtClean="0"/>
              <a:t>Danites</a:t>
            </a:r>
            <a:r>
              <a:rPr lang="en-US" dirty="0" smtClean="0"/>
              <a:t>, had a wife who was childless, unable to give birth. </a:t>
            </a:r>
          </a:p>
          <a:p>
            <a:endParaRPr lang="en-US" dirty="0"/>
          </a:p>
        </p:txBody>
      </p:sp>
      <p:sp>
        <p:nvSpPr>
          <p:cNvPr id="3" name="Slide Number Placeholder 2"/>
          <p:cNvSpPr>
            <a:spLocks noGrp="1"/>
          </p:cNvSpPr>
          <p:nvPr>
            <p:ph type="sldNum" sz="quarter" idx="12"/>
          </p:nvPr>
        </p:nvSpPr>
        <p:spPr/>
        <p:txBody>
          <a:bodyPr/>
          <a:lstStyle/>
          <a:p>
            <a:fld id="{FB8E840D-314E-4C39-B781-13A60CEAE675}" type="slidenum">
              <a:rPr lang="es-ES" smtClean="0"/>
              <a:pPr/>
              <a:t>5</a:t>
            </a:fld>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13:3</a:t>
            </a:r>
            <a:r>
              <a:rPr lang="zh-TW" altLang="en-US" dirty="0" smtClean="0"/>
              <a:t> </a:t>
            </a:r>
            <a:r>
              <a:rPr lang="en-US" altLang="zh-TW" dirty="0" smtClean="0"/>
              <a:t> </a:t>
            </a:r>
          </a:p>
          <a:p>
            <a:pPr marL="0" indent="0">
              <a:buNone/>
            </a:pPr>
            <a:r>
              <a:rPr lang="en-US" altLang="zh-TW" baseline="30000" dirty="0" smtClean="0">
                <a:latin typeface="HanWang WeiBeiMedium-Gb5" pitchFamily="2" charset="-120"/>
                <a:ea typeface="HanWang WeiBeiMedium-Gb5" pitchFamily="2" charset="-120"/>
              </a:rPr>
              <a:t>3</a:t>
            </a:r>
            <a:r>
              <a:rPr lang="zh-TW" altLang="en-US" dirty="0" smtClean="0">
                <a:latin typeface="HanWang WeiBeiMedium-Gb5" pitchFamily="2" charset="-120"/>
                <a:ea typeface="HanWang WeiBeiMedium-Gb5" pitchFamily="2" charset="-120"/>
              </a:rPr>
              <a:t> 耶和華的使者向那婦人顯現，對她說：「向來你不懷孕，不生育，如今你必懷孕生一個兒子。 </a:t>
            </a:r>
          </a:p>
          <a:p>
            <a:pPr marL="0" indent="0">
              <a:buNone/>
            </a:pPr>
            <a:r>
              <a:rPr lang="en-US" baseline="30000" dirty="0" smtClean="0"/>
              <a:t>3</a:t>
            </a:r>
            <a:r>
              <a:rPr lang="en-US" dirty="0" smtClean="0"/>
              <a:t> The angel of the </a:t>
            </a:r>
            <a:r>
              <a:rPr lang="en-US" cap="small" dirty="0" smtClean="0"/>
              <a:t>Lord</a:t>
            </a:r>
            <a:r>
              <a:rPr lang="en-US" dirty="0" smtClean="0"/>
              <a:t> appeared to her and said, “You are barren and childless, but you are going to become pregnant and give birth to a son.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13:5</a:t>
            </a:r>
          </a:p>
          <a:p>
            <a:pPr marL="0" indent="0">
              <a:buNone/>
            </a:pPr>
            <a:r>
              <a:rPr lang="en-US" altLang="zh-TW" baseline="30000" dirty="0" smtClean="0"/>
              <a:t>5</a:t>
            </a:r>
            <a:r>
              <a:rPr lang="zh-TW" altLang="en-US" dirty="0" smtClean="0"/>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這孩子一出胎就歸上帝作拿細耳人。</a:t>
            </a:r>
            <a:r>
              <a:rPr lang="zh-TW" altLang="en-US" dirty="0" smtClean="0">
                <a:solidFill>
                  <a:schemeClr val="bg1"/>
                </a:solidFill>
                <a:latin typeface="HanWang WeiBeiMedium-Gb5" pitchFamily="2" charset="-120"/>
                <a:ea typeface="HanWang WeiBeiMedium-Gb5" pitchFamily="2" charset="-120"/>
              </a:rPr>
              <a:t>他必起首拯救以色列人脫離非利士人的手。」 </a:t>
            </a:r>
          </a:p>
          <a:p>
            <a:pPr marL="0" indent="0">
              <a:buNone/>
            </a:pPr>
            <a:r>
              <a:rPr lang="en-US" baseline="30000" dirty="0" smtClean="0"/>
              <a:t>5</a:t>
            </a:r>
            <a:r>
              <a:rPr lang="en-US" dirty="0" smtClean="0"/>
              <a:t> … the boy is to be a </a:t>
            </a:r>
            <a:r>
              <a:rPr lang="en-US" dirty="0" err="1" smtClean="0"/>
              <a:t>Nazirite</a:t>
            </a:r>
            <a:r>
              <a:rPr lang="en-US" dirty="0" smtClean="0"/>
              <a:t>, dedicated to God from the womb. </a:t>
            </a:r>
            <a:r>
              <a:rPr lang="en-US" dirty="0" smtClean="0">
                <a:solidFill>
                  <a:schemeClr val="bg1"/>
                </a:solidFill>
              </a:rPr>
              <a:t>He will take the lead in delivering Israel from the hands of the Philistines.”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Judges 13:5</a:t>
            </a:r>
          </a:p>
          <a:p>
            <a:pPr marL="0" indent="0">
              <a:buNone/>
            </a:pPr>
            <a:r>
              <a:rPr lang="en-US" altLang="zh-TW" baseline="30000" dirty="0" smtClean="0"/>
              <a:t>5</a:t>
            </a:r>
            <a:r>
              <a:rPr lang="zh-TW" altLang="en-US" dirty="0" smtClean="0"/>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這孩子一出胎就歸上帝作拿細耳人。</a:t>
            </a:r>
            <a:r>
              <a:rPr lang="zh-TW" altLang="en-US" dirty="0" smtClean="0">
                <a:solidFill>
                  <a:srgbClr val="FFFF00"/>
                </a:solidFill>
                <a:latin typeface="HanWang WeiBeiMedium-Gb5" pitchFamily="2" charset="-120"/>
                <a:ea typeface="HanWang WeiBeiMedium-Gb5" pitchFamily="2" charset="-120"/>
              </a:rPr>
              <a:t>他必起首拯救以色列人脫離非利士人的手。」 </a:t>
            </a:r>
          </a:p>
          <a:p>
            <a:pPr marL="0" indent="0">
              <a:buNone/>
            </a:pPr>
            <a:r>
              <a:rPr lang="en-US" baseline="30000" dirty="0" smtClean="0"/>
              <a:t>5</a:t>
            </a:r>
            <a:r>
              <a:rPr lang="en-US" dirty="0" smtClean="0"/>
              <a:t> … the boy is to be a </a:t>
            </a:r>
            <a:r>
              <a:rPr lang="en-US" dirty="0" err="1" smtClean="0"/>
              <a:t>Nazirite</a:t>
            </a:r>
            <a:r>
              <a:rPr lang="en-US" dirty="0" smtClean="0"/>
              <a:t>, dedicated to God from the womb. </a:t>
            </a:r>
            <a:r>
              <a:rPr lang="en-US" dirty="0" smtClean="0">
                <a:solidFill>
                  <a:srgbClr val="FFFF00"/>
                </a:solidFill>
              </a:rPr>
              <a:t>He will take the lead in delivering Israel from the hands of the Philistines.” </a:t>
            </a:r>
          </a:p>
          <a:p>
            <a:pPr>
              <a:buNone/>
            </a:pP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199350"/>
            <a:ext cx="8231866" cy="6125494"/>
          </a:xfrm>
        </p:spPr>
        <p:txBody>
          <a:bodyPr/>
          <a:lstStyle/>
          <a:p>
            <a:pPr marL="0" indent="0">
              <a:buNone/>
            </a:pPr>
            <a:r>
              <a:rPr lang="en-US" altLang="zh-TW" dirty="0" smtClean="0"/>
              <a:t>Judges 13:4–5</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4</a:t>
            </a:r>
            <a:r>
              <a:rPr lang="zh-TW" altLang="en-US" dirty="0" smtClean="0">
                <a:latin typeface="HanWang WeiBeiMedium-Gb5" pitchFamily="2" charset="-120"/>
                <a:ea typeface="HanWang WeiBeiMedium-Gb5" pitchFamily="2" charset="-120"/>
              </a:rPr>
              <a:t> 所以你當謹慎，清酒濃酒都不可喝，一切不潔之物也不可吃。</a:t>
            </a:r>
            <a:r>
              <a:rPr lang="en-US" altLang="zh-TW" baseline="30000" dirty="0" smtClean="0">
                <a:latin typeface="HanWang WeiBeiMedium-Gb5" pitchFamily="2" charset="-120"/>
                <a:ea typeface="HanWang WeiBeiMedium-Gb5" pitchFamily="2" charset="-120"/>
              </a:rPr>
              <a:t>5</a:t>
            </a:r>
            <a:r>
              <a:rPr lang="zh-TW" altLang="en-US" dirty="0" smtClean="0">
                <a:latin typeface="HanWang WeiBeiMedium-Gb5" pitchFamily="2" charset="-120"/>
                <a:ea typeface="HanWang WeiBeiMedium-Gb5" pitchFamily="2" charset="-120"/>
              </a:rPr>
              <a:t> 你必懷孕生一個兒子，不可用剃頭刀剃他的頭，因為這孩子一出胎就歸上帝作拿細耳人。</a:t>
            </a:r>
            <a:endParaRPr lang="en-US" altLang="zh-TW" dirty="0" smtClean="0">
              <a:latin typeface="HanWang WeiBeiMedium-Gb5" pitchFamily="2" charset="-120"/>
              <a:ea typeface="HanWang WeiBeiMedium-Gb5" pitchFamily="2" charset="-120"/>
            </a:endParaRPr>
          </a:p>
          <a:p>
            <a:pPr marL="0" indent="0">
              <a:buNone/>
            </a:pPr>
            <a:r>
              <a:rPr lang="en-US" baseline="30000" dirty="0" smtClean="0"/>
              <a:t>4</a:t>
            </a:r>
            <a:r>
              <a:rPr lang="en-US" dirty="0" smtClean="0"/>
              <a:t> Now see to it that you drink no wine or other fermented drink and that you do not eat anything unclean. </a:t>
            </a:r>
            <a:r>
              <a:rPr lang="en-US" baseline="30000" dirty="0" smtClean="0"/>
              <a:t>5</a:t>
            </a:r>
            <a:r>
              <a:rPr lang="en-US" dirty="0" smtClean="0"/>
              <a:t> You will become pregnant and have a son whose head is never to be touched by a razor because the boy is to be a </a:t>
            </a:r>
            <a:r>
              <a:rPr lang="en-US" dirty="0" err="1" smtClean="0"/>
              <a:t>Nazirite</a:t>
            </a:r>
            <a:r>
              <a:rPr lang="en-US" dirty="0" smtClean="0"/>
              <a:t>,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2338</Words>
  <Application>Microsoft Office PowerPoint</Application>
  <PresentationFormat>On-screen Show (4:3)</PresentationFormat>
  <Paragraphs>114</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對半心人的呼喚  Calling for the Half-Hearted People</vt:lpstr>
      <vt:lpstr>菲比斯 Michael Phelps</vt:lpstr>
      <vt:lpstr>Slide 3</vt:lpstr>
      <vt:lpstr>參孫</vt:lpstr>
      <vt:lpstr>1. 萬千寵愛在一身 Lavish with Love (13)</vt:lpstr>
      <vt:lpstr>Slide 6</vt:lpstr>
      <vt:lpstr>Slide 7</vt:lpstr>
      <vt:lpstr>Slide 8</vt:lpstr>
      <vt:lpstr>Slide 9</vt:lpstr>
      <vt:lpstr>Slide 10</vt:lpstr>
      <vt:lpstr>2. 順著肉體而活 Driven by lust (14-16)</vt:lpstr>
      <vt:lpstr>Slide 12</vt:lpstr>
      <vt:lpstr>Slide 13</vt:lpstr>
      <vt:lpstr>Slide 14</vt:lpstr>
      <vt:lpstr>Slide 15</vt:lpstr>
      <vt:lpstr>Slide 16</vt:lpstr>
      <vt:lpstr>Slide 17</vt:lpstr>
      <vt:lpstr>3. 神的管教  Disciplined by God</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對半心人的呼喚  Calling for the Half-Hearted People</dc:title>
  <dc:creator>Windows User</dc:creator>
  <cp:lastModifiedBy>Windows User</cp:lastModifiedBy>
  <cp:revision>2</cp:revision>
  <dcterms:created xsi:type="dcterms:W3CDTF">2018-01-29T15:18:24Z</dcterms:created>
  <dcterms:modified xsi:type="dcterms:W3CDTF">2018-01-29T15:22:34Z</dcterms:modified>
</cp:coreProperties>
</file>